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303" r:id="rId25"/>
    <p:sldId id="306" r:id="rId26"/>
    <p:sldId id="305" r:id="rId27"/>
    <p:sldId id="292" r:id="rId28"/>
    <p:sldId id="281" r:id="rId29"/>
    <p:sldId id="293" r:id="rId30"/>
    <p:sldId id="280" r:id="rId31"/>
    <p:sldId id="294" r:id="rId32"/>
    <p:sldId id="282" r:id="rId33"/>
    <p:sldId id="295" r:id="rId34"/>
    <p:sldId id="283" r:id="rId35"/>
    <p:sldId id="284" r:id="rId36"/>
    <p:sldId id="290" r:id="rId37"/>
    <p:sldId id="285" r:id="rId38"/>
    <p:sldId id="288" r:id="rId39"/>
    <p:sldId id="289" r:id="rId40"/>
    <p:sldId id="296" r:id="rId41"/>
    <p:sldId id="297" r:id="rId42"/>
    <p:sldId id="299" r:id="rId43"/>
    <p:sldId id="300" r:id="rId44"/>
    <p:sldId id="301" r:id="rId45"/>
    <p:sldId id="307" r:id="rId46"/>
    <p:sldId id="302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185C2-D539-9F4C-F905-F7937C29A98D}" v="15" dt="2023-05-04T09:51:52.955"/>
    <p1510:client id="{126C5D70-7B9F-1839-65E2-C2A0EE34E079}" v="19" dt="2023-05-09T15:00:22.621"/>
    <p1510:client id="{47D145F6-48E5-5D6E-7152-54CD987C1EBE}" v="233" dt="2023-05-16T12:58:16.280"/>
    <p1510:client id="{61B33CBE-303D-B1C8-1962-EDED570A3BE6}" v="191" dt="2023-05-04T10:21:54.562"/>
    <p1510:client id="{650118C9-92DA-ECD9-C340-7544C97991A7}" v="95" dt="2023-02-07T12:07:28.286"/>
    <p1510:client id="{7EBD6A32-F111-B324-5E9B-98178FE90CA6}" v="1461" dt="2023-02-09T08:42:36.099"/>
    <p1510:client id="{C04780C5-35A6-C686-4725-A75195DAFDE4}" v="717" dt="2023-05-11T15:17:07.921"/>
    <p1510:client id="{D0D4F7D2-DF03-80A2-C2BE-1BE0632B0425}" v="11" dt="2023-02-09T09:21:02.370"/>
    <p1510:client id="{E40CF6C4-90D9-4D1C-937F-CC8C5953AA3C}" v="56" dt="2023-01-25T07:55:05.933"/>
    <p1510:client id="{F51A9D35-F3E1-7F2D-8757-BE1A67258851}" v="544" dt="2023-02-07T11:47:5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9:52:02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9373 4551 5248 0 0,'0'1'1912'0'0,"0"0"1209"0"0,-3 0-4466 0 0,-4 0-3408 0 0,0 1 4753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3:12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7805 2536 3439 0 0,'3'0'1449'0'0,"1"0"2575"0"0,1 0-4024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18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4183 9419 5600 0 0,'-1'2'1744'0'0,"-1"1"-608"0"0,-2 0-2624 0 0,-2-1-1497 0 0,0-1 2985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18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4291 9729 9120 0 0,'0'-2'1809'0'0,"0"-5"47"0"0,0-2-2368 0 0,0 0-1736 0 0,0 0 415 0 0,0 2-1279 0 0,0 2 3112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18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4183 9419 5600 0 0,'-1'2'1744'0'0,"-1"1"-608"0"0,-2 0-2624 0 0,-2-1-1497 0 0,0-1 2985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18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4291 9729 9120 0 0,'0'-2'1809'0'0,"0"-5"47"0"0,0-2-2368 0 0,0 0-1736 0 0,0 0 415 0 0,0 2-1279 0 0,0 2 3112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2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4471 9427 3223 0 0,'-3'3'4209'0'0,"-2"1"-1152"0"0,1 0-3057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4:45:20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4419 9651 1167 0 0,'-1'0'5937'0'0,"-1"-2"-2416"0"0,0-1-6250 0 0,-2 0-3592 0 0,0 1 6321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Coachen naar veerkracht  |  Inge Miltenburg-Bos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17.05.23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Coachen naar veerkracht  |  Inge Miltenburg-Bos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3.xm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FE968B5-38A1-6707-B293-1135982B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94" y="2507"/>
            <a:ext cx="12304294" cy="69652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385A74-FFB9-164D-9EF5-E548EEC05B7D}"/>
              </a:ext>
            </a:extLst>
          </p:cNvPr>
          <p:cNvSpPr txBox="1"/>
          <p:nvPr/>
        </p:nvSpPr>
        <p:spPr>
          <a:xfrm>
            <a:off x="-107482" y="1609022"/>
            <a:ext cx="1230429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7200" b="1" i="1">
                <a:solidFill>
                  <a:schemeClr val="bg1"/>
                </a:solidFill>
                <a:latin typeface="Calibri"/>
                <a:cs typeface="Calibri"/>
              </a:rPr>
              <a:t>Webinar</a:t>
            </a:r>
            <a:endParaRPr lang="nl-NL" b="1" i="1">
              <a:solidFill>
                <a:schemeClr val="bg1"/>
              </a:solidFill>
              <a:latin typeface="Calibri"/>
            </a:endParaRPr>
          </a:p>
          <a:p>
            <a:pPr algn="ctr"/>
            <a:endParaRPr lang="nl-NL" sz="7200">
              <a:solidFill>
                <a:schemeClr val="bg1"/>
              </a:solidFill>
              <a:latin typeface="Verdana Pro"/>
              <a:cs typeface="Calibri"/>
            </a:endParaRPr>
          </a:p>
          <a:p>
            <a:pPr algn="ctr"/>
            <a:r>
              <a:rPr lang="nl-NL" sz="7200" b="1" i="1">
                <a:solidFill>
                  <a:schemeClr val="bg1"/>
                </a:solidFill>
                <a:latin typeface="Calibri"/>
                <a:cs typeface="Calibri"/>
              </a:rPr>
              <a:t>Coachen naar </a:t>
            </a:r>
          </a:p>
          <a:p>
            <a:pPr algn="ctr"/>
            <a:r>
              <a:rPr lang="nl-NL" sz="7200" b="1" i="1">
                <a:solidFill>
                  <a:schemeClr val="bg1"/>
                </a:solidFill>
                <a:latin typeface="Calibri"/>
                <a:cs typeface="Calibri"/>
              </a:rPr>
              <a:t>Veerkracht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 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558596"/>
            <a:ext cx="10515600" cy="1637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Wat is jouw oorspronkelijke stand?</a:t>
            </a: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En waarom is het belangrijk om die te ontdekken?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36DF23-F5F8-1C6C-FDB8-3835DC27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10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7D8EAB9-2D85-6B59-B5B7-E7A94ED4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5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E083CCCE-5B8A-0945-6098-27066738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 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185801" y="2078743"/>
            <a:ext cx="5253318" cy="1637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Het leven is vaak al ingevuld.</a:t>
            </a:r>
            <a:endParaRPr lang="nl-NL" sz="3200" b="1" i="1" dirty="0">
              <a:solidFill>
                <a:srgbClr val="944E4E"/>
              </a:solidFill>
              <a:cs typeface="Calibri"/>
            </a:endParaRP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DC1D4CB-ECC0-10DF-17F3-FBED44AD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02" y="1136183"/>
            <a:ext cx="9969909" cy="678150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044800-EA9D-D51F-A727-A0BA233C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11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5DA6BD9-8E1E-D759-56FA-BBCEE00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76FB8EE1-B5FA-558B-6FF4-9C447592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 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EDC1D4CB-ECC0-10DF-17F3-FBED44AD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02" y="1137167"/>
            <a:ext cx="9969909" cy="677953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0D5B11-57C4-0C51-35F7-B712195E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12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2CA5D51-0504-DBEC-98C6-515847E8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643D50CE-183A-BDD2-F243-C8FA3E49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0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 veerkracht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1773026" y="2590019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Onzeker</a:t>
            </a:r>
            <a:endParaRPr lang="nl-NL" dirty="0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B837FEF-C523-4D35-AFD8-137E1604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05" y="1680856"/>
            <a:ext cx="4995981" cy="49884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4FA22-701F-0601-AB5B-70F4B5B06729}"/>
              </a:ext>
            </a:extLst>
          </p:cNvPr>
          <p:cNvSpPr txBox="1">
            <a:spLocks/>
          </p:cNvSpPr>
          <p:nvPr/>
        </p:nvSpPr>
        <p:spPr>
          <a:xfrm>
            <a:off x="1616418" y="3890597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Angst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39FCAE0-ECC0-6B20-EAE6-DE2E0E4DBE91}"/>
              </a:ext>
            </a:extLst>
          </p:cNvPr>
          <p:cNvSpPr txBox="1">
            <a:spLocks/>
          </p:cNvSpPr>
          <p:nvPr/>
        </p:nvSpPr>
        <p:spPr>
          <a:xfrm>
            <a:off x="9245625" y="2489077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Boos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F33756F-2F2E-234D-9B6F-126CBA73156D}"/>
              </a:ext>
            </a:extLst>
          </p:cNvPr>
          <p:cNvSpPr txBox="1">
            <a:spLocks/>
          </p:cNvSpPr>
          <p:nvPr/>
        </p:nvSpPr>
        <p:spPr>
          <a:xfrm>
            <a:off x="9241992" y="3239166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Verdriet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EF94523-5D08-2BFF-01FA-045CAB2B10A3}"/>
              </a:ext>
            </a:extLst>
          </p:cNvPr>
          <p:cNvSpPr txBox="1">
            <a:spLocks/>
          </p:cNvSpPr>
          <p:nvPr/>
        </p:nvSpPr>
        <p:spPr>
          <a:xfrm>
            <a:off x="1237572" y="4569817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Verwijt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A897478-6AF8-6BD8-74BB-54102F9DD653}"/>
              </a:ext>
            </a:extLst>
          </p:cNvPr>
          <p:cNvSpPr txBox="1">
            <a:spLocks/>
          </p:cNvSpPr>
          <p:nvPr/>
        </p:nvSpPr>
        <p:spPr>
          <a:xfrm>
            <a:off x="9716036" y="4011810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Schaamte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C03388E-8A07-2BEE-5909-4B1C6B7DA820}"/>
              </a:ext>
            </a:extLst>
          </p:cNvPr>
          <p:cNvSpPr txBox="1">
            <a:spLocks/>
          </p:cNvSpPr>
          <p:nvPr/>
        </p:nvSpPr>
        <p:spPr>
          <a:xfrm>
            <a:off x="1883527" y="3349100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Pijn</a:t>
            </a:r>
            <a:endParaRPr lang="nl-NL">
              <a:cs typeface="Calibri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3D9850C-6022-25DB-3C28-04F8FAFE45F7}"/>
              </a:ext>
            </a:extLst>
          </p:cNvPr>
          <p:cNvSpPr txBox="1">
            <a:spLocks/>
          </p:cNvSpPr>
          <p:nvPr/>
        </p:nvSpPr>
        <p:spPr>
          <a:xfrm>
            <a:off x="9012658" y="4615882"/>
            <a:ext cx="2330246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Wraak</a:t>
            </a:r>
            <a:endParaRPr lang="nl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1BD5D103-E5FB-E0F6-0C5C-556D5947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13</a:t>
            </a:fld>
            <a:endParaRPr lang="nl-NL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C45DFE49-990F-0F12-8F2B-2B8B2D51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15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F4E81217-C966-917F-5653-465CE52A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3A852035-4D27-8756-B2ED-11916D2D227F}"/>
              </a:ext>
            </a:extLst>
          </p:cNvPr>
          <p:cNvSpPr txBox="1">
            <a:spLocks/>
          </p:cNvSpPr>
          <p:nvPr/>
        </p:nvSpPr>
        <p:spPr>
          <a:xfrm>
            <a:off x="131712" y="1251635"/>
            <a:ext cx="7813503" cy="56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Wat doet een heftige ervaring met je?</a:t>
            </a: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89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 veerkracht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B837FEF-C523-4D35-AFD8-137E1604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354" y="2653506"/>
            <a:ext cx="4087809" cy="4069880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434903" y="2003569"/>
            <a:ext cx="7201398" cy="1795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Benoem dit.</a:t>
            </a:r>
            <a:endParaRPr lang="nl-NL" dirty="0"/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Laat iemand het eerlijke</a:t>
            </a:r>
            <a:endParaRPr lang="nl-NL" dirty="0"/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verhaal vertellen.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0E596B-174E-8729-F616-596AB9D8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456724-4E3C-5294-EA84-C6869039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46B5CBE9-5109-A241-A597-CB98D1EE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Definitie veerkracht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1883696" y="2787547"/>
            <a:ext cx="7737987" cy="1697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Het brein weet niet wat echt is.</a:t>
            </a:r>
          </a:p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Je hebt nu nog te maken met de perceptie.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FC66F8-5010-C78C-2F1B-FAC2101C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15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9BF7EB-0C70-C0CA-F8F2-956F18DA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5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5AEE0E30-A8E4-49E2-86AC-98477986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5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3682181" cy="110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Er was eens...</a:t>
            </a: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Jenny</a:t>
            </a:r>
          </a:p>
        </p:txBody>
      </p:sp>
      <p:pic>
        <p:nvPicPr>
          <p:cNvPr id="2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EC432427-A5C8-8BC2-6763-F486478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05" y="1333453"/>
            <a:ext cx="5028524" cy="546109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DA82A3-F6E4-3342-9CD6-F2FB6268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E5EDD9-793D-F94F-9933-9F229C5B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68B88E8A-45E7-3CA1-BC55-062CE9AFF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1324993" y="1850013"/>
            <a:ext cx="5811731" cy="2590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Accepteren wat er werkelijk is.</a:t>
            </a: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De rode draad in het hele traject!</a:t>
            </a: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Neem jezelf serieus.</a:t>
            </a:r>
          </a:p>
        </p:txBody>
      </p:sp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C432427-A5C8-8BC2-6763-F486478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058" y="1333453"/>
            <a:ext cx="4742722" cy="546109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EC622-1096-DBBB-EDEE-1CDA9B6F2C77}"/>
              </a:ext>
            </a:extLst>
          </p:cNvPr>
          <p:cNvSpPr txBox="1">
            <a:spLocks/>
          </p:cNvSpPr>
          <p:nvPr/>
        </p:nvSpPr>
        <p:spPr>
          <a:xfrm>
            <a:off x="1566935" y="4067176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Zo koos Jenny voor zichzelf.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36C174-00AD-8515-755D-551088D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1415FA-803E-18EF-3525-37B93C6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0F81126D-1A70-7BD3-C8F3-0D90ECED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E7533E3-A805-9FE8-C05F-6F98E744F2FA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Een zijstapje; H</a:t>
            </a:r>
            <a:r>
              <a:rPr lang="nl-NL" sz="4000" b="1" i="1" dirty="0">
                <a:solidFill>
                  <a:srgbClr val="000000"/>
                </a:solidFill>
                <a:latin typeface="Calibri"/>
                <a:cs typeface="Calibri Light"/>
              </a:rPr>
              <a:t>oezo</a:t>
            </a:r>
            <a:r>
              <a:rPr lang="nl-NL" sz="4000" b="1" i="1" dirty="0">
                <a:latin typeface="Calibri"/>
                <a:ea typeface="+mj-lt"/>
                <a:cs typeface="+mj-lt"/>
              </a:rPr>
              <a:t> je kunt kiezen</a:t>
            </a:r>
            <a:endParaRPr lang="nl-NL" dirty="0">
              <a:latin typeface="Calibri Light" panose="020F0302020204030204"/>
              <a:ea typeface="+mj-lt"/>
              <a:cs typeface="+mj-lt"/>
            </a:endParaRPr>
          </a:p>
          <a:p>
            <a:r>
              <a:rPr lang="nl-NL" sz="4000" b="1" i="1" dirty="0">
                <a:latin typeface="Calibri"/>
                <a:ea typeface="+mj-lt"/>
                <a:cs typeface="+mj-lt"/>
              </a:rPr>
              <a:t>hoe je ermee omgaat?</a:t>
            </a:r>
            <a:endParaRPr lang="nl-NL" dirty="0">
              <a:cs typeface="Calibri Light" panose="020F0302020204030204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1277712" y="1896985"/>
            <a:ext cx="8499142" cy="2126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Herken je dit? </a:t>
            </a: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Mensen die vasthouden aan pijn en verdriet?</a:t>
            </a: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Die blijven herhalen wat er is gebeurd in de hoop dat het vanzelf verdwijnt? 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1DC1E14-2494-93A9-536F-E3805C4B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18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59F3805-22B3-02F2-CD13-7313E58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EB2153FD-F39D-743E-A75E-3A78E672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3571567" y="2336902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Het vraagt om moed om andere keuzes te maken.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FB08A77-A4C4-C625-18A5-AF572E2C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19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8DC0F83-279F-433A-26A4-08FC1183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70D1A078-419F-AF23-96E5-3AC8B802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53EB723-89A5-DCED-535C-90DDEB435E0F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Een zijstapje; H</a:t>
            </a:r>
            <a:r>
              <a:rPr lang="nl-NL" sz="4000" b="1" i="1" dirty="0">
                <a:solidFill>
                  <a:srgbClr val="000000"/>
                </a:solidFill>
                <a:latin typeface="Calibri"/>
                <a:cs typeface="Calibri Light"/>
              </a:rPr>
              <a:t>oezo</a:t>
            </a:r>
            <a:r>
              <a:rPr lang="nl-NL" sz="4000" b="1" i="1" dirty="0">
                <a:latin typeface="Calibri"/>
                <a:ea typeface="+mj-lt"/>
                <a:cs typeface="+mj-lt"/>
              </a:rPr>
              <a:t> je kunt kiezen</a:t>
            </a:r>
            <a:endParaRPr lang="nl-NL" dirty="0">
              <a:latin typeface="Calibri Light" panose="020F0302020204030204"/>
              <a:ea typeface="+mj-lt"/>
              <a:cs typeface="+mj-lt"/>
            </a:endParaRPr>
          </a:p>
          <a:p>
            <a:r>
              <a:rPr lang="nl-NL" sz="4000" b="1" i="1" dirty="0">
                <a:latin typeface="Calibri"/>
                <a:ea typeface="+mj-lt"/>
                <a:cs typeface="+mj-lt"/>
              </a:rPr>
              <a:t>hoe je ermee omgaat?</a:t>
            </a:r>
            <a:endParaRPr lang="nl-NL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456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67EDC-982C-E628-F84F-57B719A5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506991"/>
          </a:xfrm>
        </p:spPr>
        <p:txBody>
          <a:bodyPr/>
          <a:lstStyle/>
          <a:p>
            <a:r>
              <a:rPr lang="nl-NL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Wat gaan we doen?</a:t>
            </a:r>
            <a:endParaRPr lang="nl-NL" b="1" i="1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8B7EE-C76D-402A-BB01-C51E2580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10"/>
            <a:ext cx="10515600" cy="54099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Voorstellen</a:t>
            </a: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Mijn weg naar veerkracht</a:t>
            </a: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Definitie veerkracht</a:t>
            </a:r>
            <a:endParaRPr lang="nl-NL" sz="3200" b="1" i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Jenny &amp; de </a:t>
            </a:r>
            <a:r>
              <a:rPr lang="nl-NL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Faith</a:t>
            </a: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-methode</a:t>
            </a: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Word </a:t>
            </a:r>
            <a:r>
              <a:rPr lang="nl-NL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Faith</a:t>
            </a: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-methode expert</a:t>
            </a: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857250" indent="-80010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Q&amp;A</a:t>
            </a:r>
            <a:endParaRPr lang="nl-NL" sz="3200" b="1" i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57150" indent="0">
              <a:buNone/>
            </a:pPr>
            <a:br>
              <a:rPr lang="en-US" dirty="0"/>
            </a:br>
            <a:endParaRPr lang="en-US" sz="3200" b="1" i="1">
              <a:cs typeface="Calibri" panose="020F0502020204030204"/>
            </a:endParaRPr>
          </a:p>
          <a:p>
            <a:pPr marL="914400" lvl="1" indent="-731520">
              <a:buFont typeface="Courier New" panose="020B0604020202020204" pitchFamily="34" charset="0"/>
              <a:buChar char="o"/>
            </a:pP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nl-NL" sz="32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17A77-01D0-4E45-90D7-1CF526AE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03BD68-5887-70A1-0BB9-E5636C5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nl-NL"/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FD8B7858-F750-8173-6AB7-BDBCBB12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908665" y="1787934"/>
            <a:ext cx="10777792" cy="4725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'Lijden is universeel, maar de slachtofferrol is optioneel. </a:t>
            </a:r>
            <a:endParaRPr lang="nl-NL" sz="2700">
              <a:cs typeface="Calibri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Er valt niet te ontsnappen aan onderdrukt of gekwetst worden door anderen of omstandigheden. </a:t>
            </a:r>
            <a:endParaRPr lang="nl-NL" sz="2700">
              <a:solidFill>
                <a:srgbClr val="000000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Het maakt niet uit hoe aardig we zijn of hoe hard we werken, we zullen gegarandeerd pijn lijden. </a:t>
            </a:r>
            <a:endParaRPr lang="nl-NL" sz="2700">
              <a:solidFill>
                <a:srgbClr val="000000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We worden allemaal getroffen door genetische en omgevingsfactoren waar we weinig of geen controle over hebben. </a:t>
            </a:r>
            <a:endParaRPr lang="nl-NL" sz="2700">
              <a:solidFill>
                <a:srgbClr val="000000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Maar we kunnen ervoor kiezen een slachtoffer te blijven of niet. </a:t>
            </a:r>
            <a:endParaRPr lang="nl-NL" sz="2700">
              <a:solidFill>
                <a:srgbClr val="000000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We hebben geen invloed op wat ons overkomt, maar we hebben een keuze in hoe we reageren op onze ervaring.’ </a:t>
            </a:r>
            <a:endParaRPr lang="nl-NL" sz="2700">
              <a:solidFill>
                <a:srgbClr val="000000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2700" b="1" i="1">
                <a:solidFill>
                  <a:srgbClr val="944E4E"/>
                </a:solidFill>
                <a:ea typeface="+mn-lt"/>
                <a:cs typeface="+mn-lt"/>
              </a:rPr>
              <a:t>Edith Eger</a:t>
            </a:r>
            <a:endParaRPr lang="nl-NL" sz="2700">
              <a:cs typeface="Calibri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6A6793-3656-FAA8-6FDF-107C1D5A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20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12FB3A5-086D-F402-59B2-6BF1DCAE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D5A18A1F-AB0E-52E1-CADA-8882E4BB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5658BD-8BE3-7515-8EAB-CF2AAB91F8FE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Een zijstapje; H</a:t>
            </a:r>
            <a:r>
              <a:rPr lang="nl-NL" sz="4000" b="1" i="1" dirty="0">
                <a:solidFill>
                  <a:srgbClr val="000000"/>
                </a:solidFill>
                <a:latin typeface="Calibri"/>
                <a:cs typeface="Calibri Light"/>
              </a:rPr>
              <a:t>oezo</a:t>
            </a:r>
            <a:r>
              <a:rPr lang="nl-NL" sz="4000" b="1" i="1" dirty="0">
                <a:latin typeface="Calibri"/>
                <a:ea typeface="+mj-lt"/>
                <a:cs typeface="+mj-lt"/>
              </a:rPr>
              <a:t> je kunt kiezen</a:t>
            </a:r>
            <a:endParaRPr lang="nl-NL" dirty="0">
              <a:latin typeface="Calibri Light" panose="020F0302020204030204"/>
              <a:ea typeface="+mj-lt"/>
              <a:cs typeface="+mj-lt"/>
            </a:endParaRPr>
          </a:p>
          <a:p>
            <a:r>
              <a:rPr lang="nl-NL" sz="4000" b="1" i="1" dirty="0">
                <a:latin typeface="Calibri"/>
                <a:ea typeface="+mj-lt"/>
                <a:cs typeface="+mj-lt"/>
              </a:rPr>
              <a:t>hoe je ermee omgaat?</a:t>
            </a:r>
            <a:endParaRPr lang="nl-NL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185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735E8C-1016-B003-E149-03C9C64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8C5A7A-D36E-E10C-85C9-A9B96059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02F89627-F40E-2971-22EF-8129BA64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BC7E9964-B1D8-EDBF-8F40-1A1239E07DE3}"/>
                  </a:ext>
                </a:extLst>
              </p14:cNvPr>
              <p14:cNvContentPartPr/>
              <p14:nvPr/>
            </p14:nvContentPartPr>
            <p14:xfrm>
              <a:off x="1655844" y="5153319"/>
              <a:ext cx="15711" cy="15711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BC7E9964-B1D8-EDBF-8F40-1A1239E07D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566" y="5087856"/>
                <a:ext cx="93480" cy="145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D91D137D-82FA-CFEA-D87A-B80820DAD78A}"/>
                  </a:ext>
                </a:extLst>
              </p14:cNvPr>
              <p14:cNvContentPartPr/>
              <p14:nvPr/>
            </p14:nvContentPartPr>
            <p14:xfrm>
              <a:off x="1730947" y="5308542"/>
              <a:ext cx="15711" cy="17355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D91D137D-82FA-CFEA-D87A-B80820DAD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108" y="5291187"/>
                <a:ext cx="1571100" cy="5241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E8677E3E-B0C1-7B45-F44C-07C435734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049" y="2880183"/>
            <a:ext cx="3407200" cy="341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D0766F-3DF8-4985-BD87-86F0DB1E0B7D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65399A5-1861-1BC3-62E2-45E1AE1F65B4}"/>
              </a:ext>
            </a:extLst>
          </p:cNvPr>
          <p:cNvSpPr txBox="1">
            <a:spLocks/>
          </p:cNvSpPr>
          <p:nvPr/>
        </p:nvSpPr>
        <p:spPr>
          <a:xfrm>
            <a:off x="835148" y="1945858"/>
            <a:ext cx="7848359" cy="1862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4000" b="1" i="1" dirty="0">
                <a:solidFill>
                  <a:srgbClr val="944E4E"/>
                </a:solidFill>
                <a:ea typeface="+mn-lt"/>
                <a:cs typeface="+mn-lt"/>
              </a:rPr>
              <a:t>Door onderzoek te doen naar jezelf en door je eigen proces te volgen,</a:t>
            </a:r>
          </a:p>
          <a:p>
            <a:pPr marL="182880" lvl="1" indent="0" algn="ctr">
              <a:buNone/>
            </a:pPr>
            <a:r>
              <a:rPr lang="nl-NL" sz="4000" b="1" i="1" dirty="0">
                <a:solidFill>
                  <a:srgbClr val="944E4E"/>
                </a:solidFill>
                <a:cs typeface="Calibri" panose="020F0502020204030204"/>
              </a:rPr>
              <a:t>vind je jouw veerkracht.</a:t>
            </a:r>
          </a:p>
          <a:p>
            <a:pPr marL="182880" lvl="1" indent="0" algn="ctr">
              <a:buNone/>
            </a:pPr>
            <a:endParaRPr lang="nl-NL" b="1" i="1">
              <a:solidFill>
                <a:srgbClr val="944E4E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0280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999080" y="1482651"/>
            <a:ext cx="5114123" cy="4184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Feel: </a:t>
            </a: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Acceptatie van wat je werkelijk voelt.</a:t>
            </a: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Wat is het eerlijke verhaal?</a:t>
            </a: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5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3246248-0B3C-664B-1725-570E6840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70" y="1270700"/>
            <a:ext cx="4742722" cy="546109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735E8C-1016-B003-E149-03C9C64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8C5A7A-D36E-E10C-85C9-A9B96059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02F89627-F40E-2971-22EF-8129BA64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BC7E9964-B1D8-EDBF-8F40-1A1239E07DE3}"/>
                  </a:ext>
                </a:extLst>
              </p14:cNvPr>
              <p14:cNvContentPartPr/>
              <p14:nvPr/>
            </p14:nvContentPartPr>
            <p14:xfrm>
              <a:off x="1655844" y="5153319"/>
              <a:ext cx="15711" cy="15711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BC7E9964-B1D8-EDBF-8F40-1A1239E07D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566" y="5087856"/>
                <a:ext cx="93480" cy="145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D91D137D-82FA-CFEA-D87A-B80820DAD78A}"/>
                  </a:ext>
                </a:extLst>
              </p14:cNvPr>
              <p14:cNvContentPartPr/>
              <p14:nvPr/>
            </p14:nvContentPartPr>
            <p14:xfrm>
              <a:off x="1730947" y="5308542"/>
              <a:ext cx="15711" cy="17355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D91D137D-82FA-CFEA-D87A-B80820DAD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397" y="5290833"/>
                <a:ext cx="1571100" cy="5241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E8677E3E-B0C1-7B45-F44C-07C435734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D0766F-3DF8-4985-BD87-86F0DB1E0B7D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1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665118" y="1480797"/>
            <a:ext cx="6864389" cy="2920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 sz="3200" b="1" i="1" dirty="0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Beperkende gevoelsgewoontes ontstaan op jonge leeftijd en tijdens de Feel-sessie gaan we de gevoelslading daarvan transformeren.</a:t>
            </a:r>
          </a:p>
        </p:txBody>
      </p:sp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C432427-A5C8-8BC2-6763-F486478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58" y="2291844"/>
            <a:ext cx="4122125" cy="475408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36C174-00AD-8515-755D-551088D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1415FA-803E-18EF-3525-37B93C6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0F81126D-1A70-7BD3-C8F3-0D90ECED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E7533E3-A805-9FE8-C05F-6F98E744F2FA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5FD61359-02F5-D7D4-38D1-E112023E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20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999080" y="1823310"/>
            <a:ext cx="6315393" cy="365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Attention: </a:t>
            </a: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Waar richt jij je aandacht op?</a:t>
            </a:r>
            <a:endParaRPr lang="nl-NL"/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Op welke manier helpt het?</a:t>
            </a: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4" name="Afbeelding 2" descr="Afbeelding met tekst, tafel, plaats, vectorafbeeldingen&#10;&#10;Automatisch gegenereerde beschrijving">
            <a:extLst>
              <a:ext uri="{FF2B5EF4-FFF2-40B4-BE49-F238E27FC236}">
                <a16:creationId xmlns:a16="http://schemas.microsoft.com/office/drawing/2014/main" id="{059141A9-888C-D31D-E692-1AF7F6E4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60" y="2208234"/>
            <a:ext cx="4401502" cy="506819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5C0226-7828-BA9B-1AE6-4A0A3AA2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216BC4-7695-DFBF-FBD1-7D19FF8D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9DB58300-5675-1452-48C8-78F2FD7A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7D8130F5-865F-97A3-35B8-61EE3A64A586}"/>
                  </a:ext>
                </a:extLst>
              </p14:cNvPr>
              <p14:cNvContentPartPr/>
              <p14:nvPr/>
            </p14:nvContentPartPr>
            <p14:xfrm>
              <a:off x="1830652" y="5244150"/>
              <a:ext cx="15711" cy="15711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7D8130F5-865F-97A3-35B8-61EE3A64A5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5663" y="5179997"/>
                <a:ext cx="126810" cy="145327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3ADEF1C9-9A38-ECF0-E508-225D1BC79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C65AAB7-5C27-7D2F-1219-7D724A12089C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1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676648" y="1984675"/>
            <a:ext cx="7777471" cy="4208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Herhalen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van negatieve gedachten, zorgt voor meer </a:t>
            </a:r>
            <a:r>
              <a:rPr lang="nl-NL" sz="3200" b="1" i="1" dirty="0" err="1">
                <a:solidFill>
                  <a:srgbClr val="944E4E"/>
                </a:solidFill>
                <a:ea typeface="+mn-lt"/>
                <a:cs typeface="+mn-lt"/>
              </a:rPr>
              <a:t>negativiteit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in je leven. Positieve gedachten zorgen voor focus op wat je wel wil.</a:t>
            </a: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640080" lvl="1" indent="-457200"/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640080" lvl="1" indent="-457200">
              <a:buFont typeface="Arial" panose="020B0604020202020204" pitchFamily="34" charset="0"/>
              <a:buChar char="•"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99D82FDB-A573-B4F9-64B3-103B67B9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60" y="2208234"/>
            <a:ext cx="4401502" cy="50681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3631E4-EE1F-1074-AE1F-2A648265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199AB7-59FD-93D2-1698-F75FED16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866F538E-C379-F2B5-B939-6F417DF1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B172120-A243-752E-586A-95BF0F4D2F8F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9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8DAEA26E-F0AF-4179-E935-BE82E051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00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5889763" y="2110180"/>
            <a:ext cx="5625111" cy="365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err="1">
                <a:solidFill>
                  <a:srgbClr val="944E4E"/>
                </a:solidFill>
                <a:cs typeface="Calibri"/>
              </a:rPr>
              <a:t>Inspiration</a:t>
            </a:r>
            <a:r>
              <a:rPr lang="nl-NL" sz="3200" b="1" i="1">
                <a:solidFill>
                  <a:srgbClr val="944E4E"/>
                </a:solidFill>
                <a:cs typeface="Calibri"/>
              </a:rPr>
              <a:t>: </a:t>
            </a: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Hoe vaak doe je iets wat echt bij je past?</a:t>
            </a:r>
            <a:endParaRPr lang="nl-NL">
              <a:solidFill>
                <a:srgbClr val="000000"/>
              </a:solidFill>
              <a:cs typeface="Calibri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C94D52BD-DF05-26B8-EE15-63C6711F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59" y="1284870"/>
            <a:ext cx="4401670" cy="506819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70B2EA-9DB8-5A22-1201-42EE7AC4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E58FB2-44D4-885F-4D06-7F9C1D6D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D5871B33-8CBC-88ED-FFF5-13D2591A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F5591637-A5D8-7D4B-8954-B4AE2A27CFB8}"/>
                  </a:ext>
                </a:extLst>
              </p14:cNvPr>
              <p14:cNvContentPartPr/>
              <p14:nvPr/>
            </p14:nvContentPartPr>
            <p14:xfrm>
              <a:off x="1799304" y="5285235"/>
              <a:ext cx="15711" cy="15711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F5591637-A5D8-7D4B-8954-B4AE2A27CF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4315" y="5213821"/>
                <a:ext cx="126810" cy="15711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11043BD8-C1D6-A825-45D6-CF65B437F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7FB1924-2EFB-7965-DD59-173ADF9BE072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5606126" y="3262192"/>
            <a:ext cx="6206339" cy="2110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Wat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deed je vroeger toen je kind was en je iets leuks wilde doen? Iets waar je echt blij van werd? Zeker als je ergens mee zat..?</a:t>
            </a: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640080" lvl="1" indent="-457200"/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640080" lvl="1" indent="-457200">
              <a:buFont typeface="Arial" panose="020B0604020202020204" pitchFamily="34" charset="0"/>
              <a:buChar char="•"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99D82FDB-A573-B4F9-64B3-103B67B9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21" y="1243372"/>
            <a:ext cx="3694660" cy="425120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BA34D0-20C1-2A66-C9B6-E1F74A90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176AAE-3F0B-6E8E-1E71-5047F261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D8BAB7EA-471B-E6B1-5E75-14201467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pic>
        <p:nvPicPr>
          <p:cNvPr id="8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2FD2CD07-A144-3230-A637-8774AFCF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13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2635575" y="1599192"/>
            <a:ext cx="5625111" cy="365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Time: </a:t>
            </a: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Hoe vaak besteed je tijd aan mensen en zaken die waardevol zijn?</a:t>
            </a:r>
            <a:endParaRPr lang="nl-NL">
              <a:solidFill>
                <a:srgbClr val="000000"/>
              </a:solidFill>
              <a:cs typeface="Calibri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4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011181E2-CEC2-273B-B066-DEC32AC0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390" y="1786893"/>
            <a:ext cx="4401502" cy="5068189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1D9278-D53E-21B9-F272-2CDBAE9D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AD247D-2F37-8513-C875-BF066B9A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5310741D-64C7-C91A-CF46-E1A9764D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pic>
        <p:nvPicPr>
          <p:cNvPr id="8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B7CA91B2-B505-9063-AFC4-F85F2341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A935D5B-DE5C-4BA1-6443-092693829553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Jenny en de </a:t>
            </a:r>
            <a:r>
              <a:rPr lang="nl-N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69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1970359" y="1335564"/>
            <a:ext cx="4841198" cy="4184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Tijd is het meest kostbare wat we hebben. Door bewust met je zintuigen om te gaan, ga je meer ervaren in dezelfde tijd. </a:t>
            </a:r>
            <a:endParaRPr lang="nl-NL" sz="3200" b="1" i="1" dirty="0">
              <a:solidFill>
                <a:srgbClr val="944E4E"/>
              </a:solidFill>
              <a:cs typeface="Calibri"/>
            </a:endParaRPr>
          </a:p>
          <a:p>
            <a:pPr marL="640080" lvl="1" indent="-457200"/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640080" lvl="1" indent="-457200">
              <a:buFont typeface="Arial" panose="020B0604020202020204" pitchFamily="34" charset="0"/>
              <a:buChar char="•"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2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99D82FDB-A573-B4F9-64B3-103B67B9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78" y="1984116"/>
            <a:ext cx="4401502" cy="506818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A572FD-6228-7845-AF92-897B1AED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1D5524-9467-6147-DBF2-CDC0ECD7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AE44DD74-DF07-A85B-5476-4730788A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4510B25-A446-070F-F340-8143EF618486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9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4CA7A294-9EB3-DD82-57C3-99CA96B7E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8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67EDC-982C-E628-F84F-57B719A5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506991"/>
          </a:xfrm>
        </p:spPr>
        <p:txBody>
          <a:bodyPr/>
          <a:lstStyle/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Voorstellen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8B7EE-C76D-402A-BB01-C51E2580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082"/>
            <a:ext cx="10515600" cy="50407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1" indent="-73152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Inge Miltenburg-Bos</a:t>
            </a:r>
            <a:endParaRPr lang="nl-NL" sz="32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914400" lvl="1" indent="-73152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55 jaar</a:t>
            </a:r>
          </a:p>
          <a:p>
            <a:pPr marL="914400" lvl="1" indent="-73152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Eigenaar Krachtig Mens en de </a:t>
            </a:r>
            <a:r>
              <a:rPr lang="nl-NL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Faith</a:t>
            </a: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-methode</a:t>
            </a:r>
          </a:p>
          <a:p>
            <a:pPr marL="914400" lvl="1" indent="-73152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Coach, auteur, moeder en ondernemer</a:t>
            </a: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1600200" lvl="2" indent="-457200">
              <a:buFont typeface="Wingdings" panose="020B0604020202020204" pitchFamily="34" charset="0"/>
              <a:buChar char="Ø"/>
            </a:pPr>
            <a:r>
              <a:rPr lang="nl-NL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Sterker door tegenslag</a:t>
            </a:r>
          </a:p>
          <a:p>
            <a:pPr marL="1600200" lvl="2" indent="-457200">
              <a:buFont typeface="Wingdings" panose="020B0604020202020204" pitchFamily="34" charset="0"/>
              <a:buChar char="Ø"/>
            </a:pPr>
            <a:r>
              <a:rPr lang="nl-NL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Coachen naar veerkracht</a:t>
            </a:r>
          </a:p>
          <a:p>
            <a:pPr marL="914400" lvl="1" indent="-731520">
              <a:buFont typeface="Courier New" panose="020B0604020202020204" pitchFamily="34" charset="0"/>
              <a:buChar char="o"/>
            </a:pPr>
            <a:r>
              <a:rPr lang="nl-NL" sz="3200" b="1" i="1" dirty="0">
                <a:solidFill>
                  <a:srgbClr val="404040"/>
                </a:solidFill>
                <a:cs typeface="Calibri"/>
              </a:rPr>
              <a:t>En jij?</a:t>
            </a:r>
          </a:p>
          <a:p>
            <a:endParaRPr lang="nl-NL" sz="3200"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B7190C-2681-B42C-11A4-8B12EFAE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205038-F995-BF39-9CBA-BD31026D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B5BA9AB0-6CC8-0DBC-BEE4-1A81DB02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4359B466-D83F-5388-A78C-8497F508A29B}"/>
                  </a:ext>
                </a:extLst>
              </p14:cNvPr>
              <p14:cNvContentPartPr/>
              <p14:nvPr/>
            </p14:nvContentPartPr>
            <p14:xfrm>
              <a:off x="2225012" y="2262678"/>
              <a:ext cx="15711" cy="15711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4359B466-D83F-5388-A78C-8497F508A2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370" y="2131753"/>
                <a:ext cx="102122" cy="274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C4519CE-45E8-2F9B-B9C4-22F710ED03F5}"/>
                  </a:ext>
                </a:extLst>
              </p14:cNvPr>
              <p14:cNvContentPartPr/>
              <p14:nvPr/>
            </p14:nvContentPartPr>
            <p14:xfrm>
              <a:off x="1304040" y="1066038"/>
              <a:ext cx="15711" cy="15711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C4519CE-45E8-2F9B-B9C4-22F710ED03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613" y="280488"/>
                <a:ext cx="135356" cy="15711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50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3035105" y="1491615"/>
            <a:ext cx="4535298" cy="4148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 err="1">
                <a:solidFill>
                  <a:srgbClr val="944E4E"/>
                </a:solidFill>
                <a:cs typeface="Calibri"/>
              </a:rPr>
              <a:t>Heal</a:t>
            </a:r>
            <a:r>
              <a:rPr lang="nl-NL" sz="3200" b="1" i="1" dirty="0">
                <a:solidFill>
                  <a:srgbClr val="944E4E"/>
                </a:solidFill>
                <a:cs typeface="Calibri"/>
              </a:rPr>
              <a:t>: </a:t>
            </a:r>
            <a:endParaRPr lang="nl-NL" sz="3200" b="1" i="1" dirty="0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Wat vertelt je lichaam en hoe werkt jouw stress-systeem?</a:t>
            </a:r>
            <a:endParaRPr lang="nl-NL" dirty="0">
              <a:solidFill>
                <a:srgbClr val="000000"/>
              </a:solidFill>
              <a:cs typeface="Calibri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5" name="Afbeelding 2" descr="Afbeelding met tekst, vectorafbeeldingen, silhouet&#10;&#10;Automatisch gegenereerde beschrijving">
            <a:extLst>
              <a:ext uri="{FF2B5EF4-FFF2-40B4-BE49-F238E27FC236}">
                <a16:creationId xmlns:a16="http://schemas.microsoft.com/office/drawing/2014/main" id="{ACEF3A16-EF18-CADA-CC40-DED6775D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01" y="1589669"/>
            <a:ext cx="4401501" cy="5068189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F11E03-B60A-4839-03E7-213902E0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32B623-6F02-3593-2D4C-16DA3767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C12B30AF-8299-019D-EE51-A37B4E01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pic>
        <p:nvPicPr>
          <p:cNvPr id="8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9CF9DF0C-12D2-4CC1-764B-D5F8E6E3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4AA59DE-E05D-0CF0-7710-DF265059BA45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81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BD39662-FAFB-1A89-9942-72E41A486220}"/>
              </a:ext>
            </a:extLst>
          </p:cNvPr>
          <p:cNvSpPr txBox="1">
            <a:spLocks/>
          </p:cNvSpPr>
          <p:nvPr/>
        </p:nvSpPr>
        <p:spPr>
          <a:xfrm>
            <a:off x="515373" y="2394257"/>
            <a:ext cx="5050503" cy="1686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endParaRPr lang="nl-NL"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6008799" y="1984675"/>
            <a:ext cx="5515040" cy="4184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De lat wat lager leggen, zodat je minder hoog hoeft te grijpen.</a:t>
            </a:r>
            <a:endParaRPr lang="nl-NL" dirty="0">
              <a:solidFill>
                <a:srgbClr val="000000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Weet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wat je in kan zetten om stress te reguleren.</a:t>
            </a:r>
            <a:endParaRPr lang="nl-NL">
              <a:cs typeface="Calibri"/>
            </a:endParaRPr>
          </a:p>
          <a:p>
            <a:pPr marL="640080" lvl="1" indent="-457200"/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640080" lvl="1" indent="-457200">
              <a:buFont typeface="Arial" panose="020B0604020202020204" pitchFamily="34" charset="0"/>
              <a:buChar char="•"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2" name="Afbeelding 2" descr="Afbeelding met tekst, vectorafbeeldingen, silhouet&#10;&#10;Automatisch gegenereerde beschrijving">
            <a:extLst>
              <a:ext uri="{FF2B5EF4-FFF2-40B4-BE49-F238E27FC236}">
                <a16:creationId xmlns:a16="http://schemas.microsoft.com/office/drawing/2014/main" id="{99D82FDB-A573-B4F9-64B3-103B67B9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60" y="1392445"/>
            <a:ext cx="4401501" cy="506818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9849BF-D47F-B65B-D181-A4E18B82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30908A-CE95-A133-E51D-F99EE5EB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2928BE4E-7F31-5711-A480-7E211435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023A0AB-1159-C1CA-D22E-FA69E6F52648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8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EC95DE75-CE04-1918-85CA-20E4E3942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07" y="4584864"/>
            <a:ext cx="1301881" cy="13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75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extLst>
              <a:ext uri="{FF2B5EF4-FFF2-40B4-BE49-F238E27FC236}">
                <a16:creationId xmlns:a16="http://schemas.microsoft.com/office/drawing/2014/main" id="{A00E5793-97BC-A72F-1565-DE0E08FC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9" y="753369"/>
            <a:ext cx="9403976" cy="6238766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1183292" y="1563334"/>
            <a:ext cx="5015512" cy="1862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4400" b="1" i="1" dirty="0">
                <a:solidFill>
                  <a:srgbClr val="944E4E"/>
                </a:solidFill>
                <a:ea typeface="+mn-lt"/>
                <a:cs typeface="+mn-lt"/>
              </a:rPr>
              <a:t>Stress-reguleren, wat is jouw tip?</a:t>
            </a: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8FD9C3-218E-D6A6-833E-279CD44B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E26C14-B923-0009-402F-201A6754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8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10955392-2792-4C08-82BE-6835E973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65D99AB-3E06-4E30-D0B0-E8C01C142F65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908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836441" y="1823310"/>
            <a:ext cx="7514261" cy="1529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4400" b="1" i="1" dirty="0">
                <a:solidFill>
                  <a:srgbClr val="944E4E"/>
                </a:solidFill>
                <a:cs typeface="Calibri"/>
              </a:rPr>
              <a:t>Jenny,</a:t>
            </a:r>
            <a:r>
              <a:rPr lang="nl-NL" sz="4400" b="1" i="1" dirty="0">
                <a:solidFill>
                  <a:srgbClr val="944E4E"/>
                </a:solidFill>
                <a:ea typeface="+mn-lt"/>
                <a:cs typeface="+mn-lt"/>
              </a:rPr>
              <a:t> werd haar eigen held!</a:t>
            </a:r>
            <a:endParaRPr lang="nl-NL" sz="4400" dirty="0">
              <a:cs typeface="Calibri"/>
            </a:endParaRPr>
          </a:p>
          <a:p>
            <a:pPr marL="640080" lvl="1" indent="-457200"/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640080" lvl="1" indent="-457200">
              <a:buFont typeface="Arial" panose="020B0604020202020204" pitchFamily="34" charset="0"/>
              <a:buChar char="•"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9CDD5D94-E780-8980-0150-CA4548E8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16" y="-230903"/>
            <a:ext cx="6338046" cy="731833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6C53DE-69AD-B219-0175-A2C704D5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A00E4E-6182-CAF0-199A-41278DCA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10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6AA7A01A-FE63-1806-D1EB-829A9988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BA4F827-5C72-3E6D-824D-2C8C91181811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Jenny en de </a:t>
            </a:r>
            <a:r>
              <a:rPr lang="nl-NL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Faith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-methode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552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3047951" y="1088204"/>
            <a:ext cx="6808453" cy="1862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4400" b="1" i="1">
                <a:solidFill>
                  <a:srgbClr val="944E4E"/>
                </a:solidFill>
                <a:ea typeface="+mn-lt"/>
                <a:cs typeface="+mn-lt"/>
              </a:rPr>
              <a:t>Dat zit in onze natuur:</a:t>
            </a:r>
            <a:endParaRPr lang="nl-NL">
              <a:solidFill>
                <a:srgbClr val="000000"/>
              </a:solidFill>
              <a:ea typeface="+mn-lt"/>
              <a:cs typeface="+mn-lt"/>
            </a:endParaRP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Lopen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Schrijven en rekenen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Sporten of andere hobby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Mensen leren kennen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Reizen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Oftewel; Ervaringen opdoen.</a:t>
            </a:r>
          </a:p>
          <a:p>
            <a:pPr marL="640080" lvl="1" indent="-457200" algn="ctr">
              <a:buFont typeface="Courier New" panose="020B0604020202020204" pitchFamily="34" charset="0"/>
              <a:buChar char="o"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Hoe kan je groeien?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F31239-1306-49EC-8971-8B38B64E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34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2DFAF62-8B7E-311B-C5BF-8016A1FA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74F73B11-5C62-54D7-C25A-4C1A5BD7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3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1622563" y="2764605"/>
            <a:ext cx="8126265" cy="1862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4000" b="1" i="1">
                <a:solidFill>
                  <a:srgbClr val="944E4E"/>
                </a:solidFill>
                <a:ea typeface="+mn-lt"/>
                <a:cs typeface="+mn-lt"/>
              </a:rPr>
              <a:t>NB: Bij trauma, schakel specialistische hulp in!</a:t>
            </a:r>
            <a:endParaRPr lang="nl-NL">
              <a:cs typeface="Calibri" panose="020F0502020204030204"/>
            </a:endParaRPr>
          </a:p>
          <a:p>
            <a:pPr marL="640080" lvl="1" indent="-457200" algn="ctr">
              <a:buFont typeface="Courier New" panose="020B0604020202020204" pitchFamily="34" charset="0"/>
              <a:buChar char="o"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Hoe kan je groeien?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2B24B5-75EB-649B-6ED4-93059034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35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55737A9-1D4D-E2FE-2A8A-B5F10088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2011B2DF-8B1F-A6F3-09BB-6F688B48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23C01E-BF51-A662-B319-00558DC2BC21}"/>
              </a:ext>
            </a:extLst>
          </p:cNvPr>
          <p:cNvSpPr txBox="1">
            <a:spLocks/>
          </p:cNvSpPr>
          <p:nvPr/>
        </p:nvSpPr>
        <p:spPr>
          <a:xfrm>
            <a:off x="1586704" y="1715734"/>
            <a:ext cx="8126265" cy="1862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r>
              <a:rPr lang="nl-NL" sz="4000" b="1" i="1">
                <a:solidFill>
                  <a:srgbClr val="944E4E"/>
                </a:solidFill>
                <a:ea typeface="+mn-lt"/>
                <a:cs typeface="+mn-lt"/>
              </a:rPr>
              <a:t>Ingrediënten:</a:t>
            </a:r>
            <a:endParaRPr lang="nl-NL">
              <a:solidFill>
                <a:srgbClr val="000000"/>
              </a:solidFill>
              <a:ea typeface="+mn-lt"/>
              <a:cs typeface="+mn-lt"/>
            </a:endParaRPr>
          </a:p>
          <a:p>
            <a:pPr marL="754380" lvl="1" indent="-571500">
              <a:buFont typeface="Courier New" panose="020B0604020202020204" pitchFamily="34" charset="0"/>
              <a:buChar char="o"/>
            </a:pPr>
            <a:r>
              <a:rPr lang="nl-NL" sz="3600" b="1" i="1">
                <a:solidFill>
                  <a:srgbClr val="944E4E"/>
                </a:solidFill>
                <a:cs typeface="Calibri"/>
              </a:rPr>
              <a:t>Nieuwsgierigheid</a:t>
            </a:r>
          </a:p>
          <a:p>
            <a:pPr marL="754380" lvl="1" indent="-571500">
              <a:buFont typeface="Courier New" panose="020B0604020202020204" pitchFamily="34" charset="0"/>
              <a:buChar char="o"/>
            </a:pPr>
            <a:r>
              <a:rPr lang="nl-NL" sz="3600" b="1" i="1">
                <a:solidFill>
                  <a:srgbClr val="944E4E"/>
                </a:solidFill>
                <a:cs typeface="Calibri"/>
              </a:rPr>
              <a:t>Aanmoediging</a:t>
            </a:r>
          </a:p>
          <a:p>
            <a:pPr marL="754380" lvl="1" indent="-571500">
              <a:buFont typeface="Courier New" panose="020B0604020202020204" pitchFamily="34" charset="0"/>
              <a:buChar char="o"/>
            </a:pPr>
            <a:r>
              <a:rPr lang="nl-NL" sz="3600" b="1" i="1">
                <a:solidFill>
                  <a:srgbClr val="944E4E"/>
                </a:solidFill>
                <a:cs typeface="Calibri"/>
              </a:rPr>
              <a:t>Geef jezelf toestemming</a:t>
            </a:r>
          </a:p>
          <a:p>
            <a:pPr marL="754380" lvl="1" indent="-571500">
              <a:buFont typeface="Courier New" panose="020B0604020202020204" pitchFamily="34" charset="0"/>
              <a:buChar char="o"/>
            </a:pPr>
            <a:r>
              <a:rPr lang="nl-NL" sz="3600" b="1" i="1">
                <a:solidFill>
                  <a:srgbClr val="944E4E"/>
                </a:solidFill>
                <a:cs typeface="Calibri"/>
              </a:rPr>
              <a:t>Eigen verantwoordelijkheid nemen</a:t>
            </a:r>
          </a:p>
          <a:p>
            <a:pPr marL="754380" lvl="1" indent="-571500">
              <a:buFont typeface="Courier New" panose="020B0604020202020204" pitchFamily="34" charset="0"/>
              <a:buChar char="o"/>
            </a:pPr>
            <a:endParaRPr lang="nl-NL" sz="36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40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Hoe kan je groeien?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5DD42B-E602-FA07-7026-80C905C0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36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177956C-EFC6-3E49-9B4A-F3C2014B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C18B6050-2F06-E8FE-0422-3DB4851E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7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Nog even....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514987" y="1984674"/>
            <a:ext cx="8027651" cy="365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Veerkracht is een super power</a:t>
            </a: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ea typeface="+mn-lt"/>
                <a:cs typeface="+mn-lt"/>
              </a:rPr>
              <a:t>Veerkracht is een persoonlijk proces</a:t>
            </a:r>
            <a:endParaRPr lang="nl-NL" sz="3200">
              <a:ea typeface="+mn-lt"/>
              <a:cs typeface="+mn-lt"/>
            </a:endParaRPr>
          </a:p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Veerkracht geeft je lef om je leven te leven</a:t>
            </a:r>
          </a:p>
          <a:p>
            <a:pPr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9DB005-97CF-CD83-61DA-27C3C554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37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D22588D-CFCC-E711-96B7-D7301566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7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5C949659-AF8D-90ED-781F-D9BF4C06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8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514987" y="1984674"/>
            <a:ext cx="8027651" cy="365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Tijd om het stokje door te geven. </a:t>
            </a:r>
            <a:endParaRPr lang="nl-NL">
              <a:cs typeface="Calibri" panose="020F0502020204030204"/>
            </a:endParaRPr>
          </a:p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Juist nu.</a:t>
            </a:r>
          </a:p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rgbClr val="944E4E"/>
                </a:solidFill>
                <a:cs typeface="Calibri"/>
              </a:rPr>
              <a:t>Er zijn meer </a:t>
            </a:r>
            <a:r>
              <a:rPr lang="nl-NL" sz="3200" b="1" i="1" err="1">
                <a:solidFill>
                  <a:srgbClr val="944E4E"/>
                </a:solidFill>
                <a:cs typeface="Calibri"/>
              </a:rPr>
              <a:t>Faith</a:t>
            </a:r>
            <a:r>
              <a:rPr lang="nl-NL" sz="3200" b="1" i="1">
                <a:solidFill>
                  <a:srgbClr val="944E4E"/>
                </a:solidFill>
                <a:cs typeface="Calibri"/>
              </a:rPr>
              <a:t>-methode experts nodig!</a:t>
            </a:r>
          </a:p>
          <a:p>
            <a:pPr algn="ctr"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67D7DF-2E44-34A7-8B6E-BE4E5529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38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9AB79A1-20F3-4648-83E3-9D8993EE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C1D93FAE-BED8-2489-4A31-859AE070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2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335693" y="1115098"/>
            <a:ext cx="9748875" cy="4629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Ik zoek een unieke methode om mij als coach te onderscheiden.</a:t>
            </a:r>
          </a:p>
          <a:p>
            <a:pPr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Ik wil houvast tijdens mijn sessies zodat mijn focus ligt bij de cliënt.</a:t>
            </a:r>
          </a:p>
          <a:p>
            <a:pPr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Ik wil mensen begeleiden naar meer veerkracht.</a:t>
            </a:r>
          </a:p>
          <a:p>
            <a:pPr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Ik wil </a:t>
            </a:r>
            <a:r>
              <a:rPr lang="nl-NL" sz="3200" b="1" i="1" dirty="0" err="1">
                <a:solidFill>
                  <a:srgbClr val="944E4E"/>
                </a:solidFill>
                <a:ea typeface="+mn-lt"/>
                <a:cs typeface="+mn-lt"/>
              </a:rPr>
              <a:t>blended-learning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toepassen in mijn praktijk.</a:t>
            </a:r>
          </a:p>
          <a:p>
            <a:pPr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Ik wil onderdeel zijn van een community zodat ik het niet meer alleen hoef te doen.</a:t>
            </a:r>
          </a:p>
          <a:p>
            <a:pPr indent="-457200">
              <a:buFont typeface="Courier New" panose="020B0604020202020204" pitchFamily="34" charset="0"/>
              <a:buChar char="o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277B16-A06E-22A3-B32F-C02BD8B6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39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36F5524-D3B1-613B-CEC6-A9C4F22E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82891802-178E-0CE2-5489-BEA66BC7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5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Mijn weg naar 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355396"/>
            <a:ext cx="10515600" cy="4213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Zonder dat ik het door had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begon 10 jaar geleden mijn verhaal...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endParaRPr lang="nl-NL" sz="3200" b="1" i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3200">
              <a:cs typeface="Calibri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3F607FB-8EC0-3E60-1DCC-F25BD526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4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F33E61C-40CE-79B4-457A-13F3F4F0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5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2609DE64-BEEB-5A6B-3859-72F8D8F2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3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335693" y="1115098"/>
            <a:ext cx="9721980" cy="4426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ea typeface="+mn-lt"/>
                <a:cs typeface="+mn-lt"/>
              </a:rPr>
              <a:t>Ik wil mijn cliënten een pakket kunnen bieden wat werkt en wat af is.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ea typeface="+mn-lt"/>
                <a:cs typeface="+mn-lt"/>
              </a:rPr>
              <a:t>Ik wil regelmatig gevoed worden met nieuwe kennis op het gebied van veerkracht, persoonlijk leiderschap, herstel na trauma, groeien vanuit tegenslag, stress-regulatie en andere thema’s die hierbij aansluiten.</a:t>
            </a:r>
          </a:p>
          <a:p>
            <a:pPr indent="-457200">
              <a:buFont typeface="Courier New"/>
              <a:buChar char="o"/>
            </a:pPr>
            <a:r>
              <a:rPr lang="nl-NL" sz="3200" b="1" i="1">
                <a:solidFill>
                  <a:srgbClr val="944E4E"/>
                </a:solidFill>
                <a:ea typeface="+mn-lt"/>
                <a:cs typeface="+mn-lt"/>
              </a:rPr>
              <a:t>En heb je in ieder geval al een basisopleiding als coach?</a:t>
            </a:r>
          </a:p>
          <a:p>
            <a:pPr marL="182880" lvl="1" indent="0" algn="ctr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algn="ctr"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8BD18B-A3A2-6E0B-B659-3B59C839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40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E5C12B-373F-C20E-B061-9A4B3346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35B278BD-6B03-14A6-F01D-F488A256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5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335693" y="1115098"/>
            <a:ext cx="8245115" cy="4426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0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Vond je dit </a:t>
            </a:r>
            <a:r>
              <a:rPr lang="nl-NL" sz="3200" b="1" i="1" dirty="0" err="1">
                <a:solidFill>
                  <a:srgbClr val="944E4E"/>
                </a:solidFill>
                <a:ea typeface="+mn-lt"/>
                <a:cs typeface="+mn-lt"/>
              </a:rPr>
              <a:t>webinar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 boeiend?</a:t>
            </a:r>
            <a:endParaRPr lang="nl-NL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Wil je meer weten over de mogelijkheden om </a:t>
            </a:r>
            <a:r>
              <a:rPr lang="nl-NL" sz="3200" b="1" i="1" err="1">
                <a:solidFill>
                  <a:srgbClr val="944E4E"/>
                </a:solidFill>
                <a:ea typeface="+mn-lt"/>
                <a:cs typeface="+mn-lt"/>
              </a:rPr>
              <a:t>Faith</a:t>
            </a: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-methode expert te worden? </a:t>
            </a:r>
            <a:endParaRPr lang="nl-NL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Kom dan naar onze lunch! </a:t>
            </a:r>
            <a:endParaRPr lang="nl-NL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nl-NL" sz="3200" b="1" i="1" dirty="0">
              <a:solidFill>
                <a:srgbClr val="944E4E"/>
              </a:solidFill>
              <a:ea typeface="Calibri"/>
              <a:cs typeface="Calibri"/>
            </a:endParaRPr>
          </a:p>
          <a:p>
            <a:pPr marL="182880" lvl="1" indent="0" algn="ctr">
              <a:buNone/>
            </a:pPr>
            <a:endParaRPr lang="nl-NL" sz="3200" b="1" i="1" dirty="0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E07B10-E9F5-401B-99F2-C5BB31C6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41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C9DD02B-DCBA-B707-F6C7-0B8546FC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9B2786C0-E1CB-5DB8-02A1-46759D95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83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0F382-158B-0695-7397-65F31D771164}"/>
              </a:ext>
            </a:extLst>
          </p:cNvPr>
          <p:cNvSpPr txBox="1">
            <a:spLocks/>
          </p:cNvSpPr>
          <p:nvPr/>
        </p:nvSpPr>
        <p:spPr>
          <a:xfrm>
            <a:off x="1335693" y="1115098"/>
            <a:ext cx="9721980" cy="4426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0" indent="0" algn="ctr">
              <a:buNone/>
            </a:pPr>
            <a:r>
              <a:rPr lang="nl-NL" sz="4400" b="1" i="1">
                <a:solidFill>
                  <a:srgbClr val="944E4E"/>
                </a:solidFill>
                <a:cs typeface="Calibri"/>
              </a:rPr>
              <a:t>Stuur een mail naar:</a:t>
            </a:r>
          </a:p>
          <a:p>
            <a:pPr marL="0" indent="0" algn="ctr">
              <a:buNone/>
            </a:pPr>
            <a:r>
              <a:rPr lang="nl-NL" sz="4400" b="1" i="1">
                <a:solidFill>
                  <a:srgbClr val="944E4E"/>
                </a:solidFill>
                <a:cs typeface="Calibri"/>
              </a:rPr>
              <a:t>miranda@krachtigmens.nl</a:t>
            </a:r>
          </a:p>
          <a:p>
            <a:pPr algn="ctr">
              <a:buFont typeface="Arial"/>
              <a:buChar char="•"/>
            </a:pPr>
            <a:endParaRPr lang="nl-NL" sz="32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  <a:p>
            <a:pPr marL="182880" lvl="1" indent="0" algn="ctr">
              <a:buNone/>
            </a:pPr>
            <a:endParaRPr lang="nl-NL" sz="28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E07B10-E9F5-401B-99F2-C5BB31C6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42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C9DD02B-DCBA-B707-F6C7-0B8546FC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9B2786C0-E1CB-5DB8-02A1-46759D95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2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2613212" y="2028719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Dank voor jullie tijd en aandacht!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3269C9-2BC8-2C1D-DD82-3C3D474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43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6DD93D1-0320-F29A-69D6-94A8F82B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836D298C-3A43-9814-F9A8-ABFF416A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Mijn weg naar veerkracht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j-lt"/>
              <a:cs typeface="+mj-lt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079625"/>
            <a:ext cx="10515600" cy="103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Mijn wereld stond stil en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3200" b="1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niemand gaf mij de gebruiksaanwijzing.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D3E1E1-A3BA-0F9B-6B0D-EBAC32766088}"/>
              </a:ext>
            </a:extLst>
          </p:cNvPr>
          <p:cNvSpPr txBox="1"/>
          <p:nvPr/>
        </p:nvSpPr>
        <p:spPr>
          <a:xfrm>
            <a:off x="2423886" y="3200400"/>
            <a:ext cx="50437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r>
              <a:rPr lang="nl-NL" sz="3200" b="1" i="1">
                <a:solidFill>
                  <a:srgbClr val="944E4E"/>
                </a:solidFill>
                <a:cs typeface="Segoe UI"/>
              </a:rPr>
              <a:t>Hoe laat ik los? </a:t>
            </a:r>
            <a:r>
              <a:rPr lang="en-US" sz="3200" b="1" i="1">
                <a:solidFill>
                  <a:srgbClr val="944E4E"/>
                </a:solidFill>
                <a:cs typeface="Segoe UI"/>
              </a:rPr>
              <a:t>​</a:t>
            </a:r>
            <a:endParaRPr lang="en-US">
              <a:solidFill>
                <a:srgbClr val="944E4E"/>
              </a:solidFill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19FCDD-77B5-CA34-D5C1-E40104697967}"/>
              </a:ext>
            </a:extLst>
          </p:cNvPr>
          <p:cNvSpPr txBox="1"/>
          <p:nvPr/>
        </p:nvSpPr>
        <p:spPr>
          <a:xfrm>
            <a:off x="3722914" y="4884056"/>
            <a:ext cx="440508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r>
              <a:rPr lang="nl-NL" sz="3200" b="1" i="1">
                <a:solidFill>
                  <a:srgbClr val="944E4E"/>
                </a:solidFill>
                <a:cs typeface="Segoe UI"/>
              </a:rPr>
              <a:t>Waar zijn die plekjes?​</a:t>
            </a:r>
          </a:p>
          <a:p>
            <a:r>
              <a:rPr lang="nl-NL" sz="3200" b="1" i="1">
                <a:cs typeface="Segoe UI"/>
              </a:rPr>
              <a:t>​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BA85A74-06B8-0668-8091-C60E940680AD}"/>
              </a:ext>
            </a:extLst>
          </p:cNvPr>
          <p:cNvSpPr txBox="1"/>
          <p:nvPr/>
        </p:nvSpPr>
        <p:spPr>
          <a:xfrm>
            <a:off x="4709886" y="3490685"/>
            <a:ext cx="504371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r>
              <a:rPr lang="en-US" sz="3200" b="1" i="1">
                <a:cs typeface="Segoe UI"/>
              </a:rPr>
              <a:t>​</a:t>
            </a:r>
            <a:endParaRPr lang="en-US">
              <a:cs typeface="Calibri"/>
            </a:endParaRPr>
          </a:p>
          <a:p>
            <a:r>
              <a:rPr lang="nl-NL" sz="3200" b="1" i="1">
                <a:solidFill>
                  <a:srgbClr val="944E4E"/>
                </a:solidFill>
                <a:cs typeface="Segoe UI"/>
              </a:rPr>
              <a:t>Verwerken... Hoe dan? </a:t>
            </a:r>
            <a:r>
              <a:rPr lang="en-US" sz="3200" b="1" i="1">
                <a:solidFill>
                  <a:srgbClr val="944E4E"/>
                </a:solidFill>
                <a:cs typeface="Segoe UI"/>
              </a:rPr>
              <a:t>​</a:t>
            </a:r>
            <a:endParaRPr lang="nl-NL" sz="3200" b="1" i="1">
              <a:solidFill>
                <a:srgbClr val="944E4E"/>
              </a:solidFill>
              <a:cs typeface="Segoe U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261DF6-BFFB-4CAB-C71F-6875B181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53B264-E0D1-52A1-01C1-89734035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8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08FA6788-2E7B-35FC-53AF-F828340F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Mijn weg naar</a:t>
            </a:r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 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079625"/>
            <a:ext cx="10515600" cy="103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Zijn keuze gaf mij ook een keuze: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D3E1E1-A3BA-0F9B-6B0D-EBAC32766088}"/>
              </a:ext>
            </a:extLst>
          </p:cNvPr>
          <p:cNvSpPr txBox="1"/>
          <p:nvPr/>
        </p:nvSpPr>
        <p:spPr>
          <a:xfrm>
            <a:off x="3686629" y="2452914"/>
            <a:ext cx="504371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pPr algn="ctr"/>
            <a:r>
              <a:rPr lang="nl-NL" sz="3200" b="1" i="1" dirty="0">
                <a:solidFill>
                  <a:srgbClr val="944E4E"/>
                </a:solidFill>
                <a:cs typeface="Segoe UI"/>
              </a:rPr>
              <a:t>Maar waar vind ik die gebruiksaanwijzing om hier sterker uit te komen??!!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8E1C0E-363C-ECB3-B488-8F989C6E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F413B6E-208B-23AF-39B9-A3D9AFEA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5A024212-C361-97B4-86E7-99B70075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Mijn weg naar 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079625"/>
            <a:ext cx="10515600" cy="103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Zo ontstond de </a:t>
            </a:r>
            <a:r>
              <a:rPr lang="nl-NL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Faith</a:t>
            </a: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-methode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D3E1E1-A3BA-0F9B-6B0D-EBAC32766088}"/>
              </a:ext>
            </a:extLst>
          </p:cNvPr>
          <p:cNvSpPr txBox="1"/>
          <p:nvPr/>
        </p:nvSpPr>
        <p:spPr>
          <a:xfrm>
            <a:off x="3686629" y="2452914"/>
            <a:ext cx="504371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pPr algn="ctr"/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Hiermee coach ik mensen om veerkracht te ontwikkelen middels hun eigen gebruiksaanwijzing. </a:t>
            </a:r>
            <a:endParaRPr lang="nl-NL" b="1" i="1" dirty="0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E885F4-22C1-7DE8-67B9-1701D1FD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7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3FCB74-FDAB-15C1-B92E-7C0BB59D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7507C25C-DF6D-9213-2E9B-C7DE45FE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Mijn weg naar 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1325251" y="2079625"/>
            <a:ext cx="10028549" cy="579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r>
              <a:rPr lang="nl-NL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Faith</a:t>
            </a:r>
            <a:r>
              <a:rPr lang="nl-N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staat voor: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D3E1E1-A3BA-0F9B-6B0D-EBAC32766088}"/>
              </a:ext>
            </a:extLst>
          </p:cNvPr>
          <p:cNvSpPr txBox="1"/>
          <p:nvPr/>
        </p:nvSpPr>
        <p:spPr>
          <a:xfrm>
            <a:off x="1471329" y="2217244"/>
            <a:ext cx="955286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 i="1">
              <a:solidFill>
                <a:srgbClr val="404040"/>
              </a:solidFill>
              <a:cs typeface="Segoe UI"/>
            </a:endParaRPr>
          </a:p>
          <a:p>
            <a:pPr marL="457200"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Feel – werkelijk naar gevoel kunnen gaan</a:t>
            </a:r>
            <a:endParaRPr lang="nl-NL" sz="3200" b="1" i="1">
              <a:solidFill>
                <a:srgbClr val="944E4E"/>
              </a:solidFill>
              <a:ea typeface="+mn-lt"/>
              <a:cs typeface="+mn-lt"/>
            </a:endParaRPr>
          </a:p>
          <a:p>
            <a:pPr marL="457200"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Attention – je aandacht richten op wat je wél wil</a:t>
            </a:r>
          </a:p>
          <a:p>
            <a:pPr marL="457200" indent="-457200">
              <a:buFont typeface="Courier New"/>
              <a:buChar char="o"/>
            </a:pPr>
            <a:r>
              <a:rPr lang="nl-NL" sz="3200" b="1" i="1" err="1">
                <a:solidFill>
                  <a:srgbClr val="944E4E"/>
                </a:solidFill>
                <a:cs typeface="Calibri"/>
              </a:rPr>
              <a:t>Inspiration</a:t>
            </a:r>
            <a:r>
              <a:rPr lang="nl-NL" sz="3200" b="1" i="1" dirty="0">
                <a:solidFill>
                  <a:srgbClr val="944E4E"/>
                </a:solidFill>
                <a:cs typeface="Calibri"/>
              </a:rPr>
              <a:t> – doen waar je blij van wordt</a:t>
            </a:r>
          </a:p>
          <a:p>
            <a:pPr marL="457200" indent="-457200">
              <a:buFont typeface="Courier New"/>
              <a:buChar char="o"/>
            </a:pPr>
            <a:r>
              <a:rPr lang="nl-NL" sz="3200" b="1" i="1" dirty="0">
                <a:solidFill>
                  <a:srgbClr val="944E4E"/>
                </a:solidFill>
                <a:cs typeface="Calibri"/>
              </a:rPr>
              <a:t>Time – zinvol met je kostbare tijd om gaan</a:t>
            </a:r>
          </a:p>
          <a:p>
            <a:pPr marL="457200" indent="-457200">
              <a:buFont typeface="Courier New"/>
              <a:buChar char="o"/>
            </a:pPr>
            <a:r>
              <a:rPr lang="nl-NL" sz="3200" b="1" i="1" err="1">
                <a:solidFill>
                  <a:srgbClr val="944E4E"/>
                </a:solidFill>
                <a:cs typeface="Calibri"/>
              </a:rPr>
              <a:t>Heal</a:t>
            </a:r>
            <a:r>
              <a:rPr lang="nl-NL" sz="3200" b="1" i="1" dirty="0">
                <a:solidFill>
                  <a:srgbClr val="944E4E"/>
                </a:solidFill>
                <a:cs typeface="Calibri"/>
              </a:rPr>
              <a:t> – fysieke veerkracht en stress-regulatie</a:t>
            </a:r>
            <a:endParaRPr lang="nl-NL" sz="3200" b="1" i="1">
              <a:solidFill>
                <a:srgbClr val="944E4E"/>
              </a:solidFill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E885F4-22C1-7DE8-67B9-1701D1FD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8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3FCB74-FDAB-15C1-B92E-7C0BB59D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6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7507C25C-DF6D-9213-2E9B-C7DE45FE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4DAFCD5-4B70-2037-2A54-55F11A6402BB}"/>
              </a:ext>
            </a:extLst>
          </p:cNvPr>
          <p:cNvSpPr txBox="1">
            <a:spLocks/>
          </p:cNvSpPr>
          <p:nvPr/>
        </p:nvSpPr>
        <p:spPr>
          <a:xfrm>
            <a:off x="838200" y="190954"/>
            <a:ext cx="10515600" cy="1506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 Light"/>
              </a:rPr>
              <a:t>Definitie veerkracht</a:t>
            </a:r>
            <a:endParaRPr lang="nl-NL" b="1" i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546C8DB-939C-E9A9-4644-DA73B77E52D9}"/>
              </a:ext>
            </a:extLst>
          </p:cNvPr>
          <p:cNvSpPr txBox="1">
            <a:spLocks/>
          </p:cNvSpPr>
          <p:nvPr/>
        </p:nvSpPr>
        <p:spPr>
          <a:xfrm>
            <a:off x="838200" y="2558596"/>
            <a:ext cx="10515600" cy="1637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Veerkracht is het vermogen </a:t>
            </a:r>
            <a:endParaRPr lang="nl-NL" b="1" i="1" dirty="0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om terug te keren </a:t>
            </a:r>
            <a:endParaRPr lang="nl-NL" b="1" i="1" dirty="0">
              <a:solidFill>
                <a:srgbClr val="944E4E"/>
              </a:solidFill>
              <a:ea typeface="+mn-lt"/>
              <a:cs typeface="+mn-lt"/>
            </a:endParaRPr>
          </a:p>
          <a:p>
            <a:pPr marL="182880" lvl="1" indent="0" algn="ctr">
              <a:buNone/>
            </a:pPr>
            <a:r>
              <a:rPr lang="nl-NL" sz="3200" b="1" i="1" dirty="0">
                <a:solidFill>
                  <a:srgbClr val="944E4E"/>
                </a:solidFill>
                <a:ea typeface="+mn-lt"/>
                <a:cs typeface="+mn-lt"/>
              </a:rPr>
              <a:t>naar de oorspronkelijke stand.</a:t>
            </a:r>
            <a:endParaRPr lang="nl-NL" b="1" i="1" dirty="0">
              <a:solidFill>
                <a:srgbClr val="944E4E"/>
              </a:solidFill>
              <a:cs typeface="Calibri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C7EA66-5597-9777-9DFF-99291A1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9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474E8E2-0D9E-9278-F308-FE3657BC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Coachen naar veerkracht  |  Inge Miltenburg-Bos</a:t>
            </a:r>
          </a:p>
        </p:txBody>
      </p:sp>
      <p:pic>
        <p:nvPicPr>
          <p:cNvPr id="5" name="Afbeelding 6" descr="Afbeelding met tekst, illustratie, tafelgerei&#10;&#10;Automatisch gegenereerde beschrijving">
            <a:extLst>
              <a:ext uri="{FF2B5EF4-FFF2-40B4-BE49-F238E27FC236}">
                <a16:creationId xmlns:a16="http://schemas.microsoft.com/office/drawing/2014/main" id="{62C8D427-EF93-0D44-5285-DCB6BA2A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70" y="517821"/>
            <a:ext cx="1398495" cy="4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89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94f3cd-77f8-47c4-8397-77521106e5c3">
      <UserInfo>
        <DisplayName/>
        <AccountId xsi:nil="true"/>
        <AccountType/>
      </UserInfo>
    </SharedWithUsers>
    <TaxCatchAll xmlns="eb94f3cd-77f8-47c4-8397-77521106e5c3" xsi:nil="true"/>
    <lcf76f155ced4ddcb4097134ff3c332f xmlns="1b6f1229-3eb1-49eb-acb4-adc11a416f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B6EEFA293FD41A4B6EACB2BB08744" ma:contentTypeVersion="15" ma:contentTypeDescription="Een nieuw document maken." ma:contentTypeScope="" ma:versionID="30910bdb16336f767d9164a775ddbefb">
  <xsd:schema xmlns:xsd="http://www.w3.org/2001/XMLSchema" xmlns:xs="http://www.w3.org/2001/XMLSchema" xmlns:p="http://schemas.microsoft.com/office/2006/metadata/properties" xmlns:ns2="1b6f1229-3eb1-49eb-acb4-adc11a416fb9" xmlns:ns3="eb94f3cd-77f8-47c4-8397-77521106e5c3" targetNamespace="http://schemas.microsoft.com/office/2006/metadata/properties" ma:root="true" ma:fieldsID="ba9a040db37bbd8dac3c41062b47cb71" ns2:_="" ns3:_="">
    <xsd:import namespace="1b6f1229-3eb1-49eb-acb4-adc11a416fb9"/>
    <xsd:import namespace="eb94f3cd-77f8-47c4-8397-77521106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f1229-3eb1-49eb-acb4-adc11a416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66fa43d-a95f-4790-82cc-8dca14cad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4f3cd-77f8-47c4-8397-77521106e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4b14306-2674-4b55-8caf-e5d565dbe3cf}" ma:internalName="TaxCatchAll" ma:showField="CatchAllData" ma:web="eb94f3cd-77f8-47c4-8397-77521106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0FFF5-7188-4EE4-845F-EE11C881B9D8}">
  <ds:schemaRefs>
    <ds:schemaRef ds:uri="http://schemas.microsoft.com/office/2006/metadata/properties"/>
    <ds:schemaRef ds:uri="http://schemas.microsoft.com/office/infopath/2007/PartnerControls"/>
    <ds:schemaRef ds:uri="eb94f3cd-77f8-47c4-8397-77521106e5c3"/>
    <ds:schemaRef ds:uri="1b6f1229-3eb1-49eb-acb4-adc11a416fb9"/>
  </ds:schemaRefs>
</ds:datastoreItem>
</file>

<file path=customXml/itemProps2.xml><?xml version="1.0" encoding="utf-8"?>
<ds:datastoreItem xmlns:ds="http://schemas.openxmlformats.org/officeDocument/2006/customXml" ds:itemID="{E82D7F3A-889A-4D72-A393-2BCDEAA72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f1229-3eb1-49eb-acb4-adc11a416fb9"/>
    <ds:schemaRef ds:uri="eb94f3cd-77f8-47c4-8397-77521106e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A74770-6532-4DA3-A2EC-DAD5A59B2C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Macintosh PowerPoint</Application>
  <PresentationFormat>Breedbeeld</PresentationFormat>
  <Paragraphs>325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Verdana Pro</vt:lpstr>
      <vt:lpstr>Wingdings</vt:lpstr>
      <vt:lpstr>Kantoorthema</vt:lpstr>
      <vt:lpstr>PowerPoint-presentatie</vt:lpstr>
      <vt:lpstr>Wat gaan we doen?</vt:lpstr>
      <vt:lpstr>Voorstellen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Inge</cp:lastModifiedBy>
  <cp:revision>437</cp:revision>
  <dcterms:created xsi:type="dcterms:W3CDTF">2023-01-25T07:49:51Z</dcterms:created>
  <dcterms:modified xsi:type="dcterms:W3CDTF">2023-05-17T16:34:55Z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0x01010055DB6EEFA293FD41A4B6EACB2BB08744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